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sldIdLst>
    <p:sldId id="256" r:id="rId2"/>
    <p:sldId id="257" r:id="rId3"/>
    <p:sldId id="338" r:id="rId4"/>
    <p:sldId id="258" r:id="rId5"/>
    <p:sldId id="259" r:id="rId6"/>
    <p:sldId id="262" r:id="rId7"/>
    <p:sldId id="263" r:id="rId8"/>
    <p:sldId id="346" r:id="rId9"/>
    <p:sldId id="269" r:id="rId10"/>
    <p:sldId id="318" r:id="rId11"/>
    <p:sldId id="272" r:id="rId12"/>
    <p:sldId id="317" r:id="rId13"/>
    <p:sldId id="273" r:id="rId14"/>
    <p:sldId id="336" r:id="rId15"/>
    <p:sldId id="283" r:id="rId16"/>
    <p:sldId id="320" r:id="rId17"/>
    <p:sldId id="270" r:id="rId18"/>
    <p:sldId id="331" r:id="rId19"/>
    <p:sldId id="293" r:id="rId20"/>
    <p:sldId id="297" r:id="rId21"/>
    <p:sldId id="294" r:id="rId22"/>
    <p:sldId id="298" r:id="rId23"/>
    <p:sldId id="296" r:id="rId24"/>
    <p:sldId id="295" r:id="rId25"/>
    <p:sldId id="324" r:id="rId26"/>
    <p:sldId id="321" r:id="rId27"/>
    <p:sldId id="301" r:id="rId28"/>
    <p:sldId id="299" r:id="rId29"/>
    <p:sldId id="329" r:id="rId30"/>
    <p:sldId id="300" r:id="rId31"/>
    <p:sldId id="343" r:id="rId32"/>
    <p:sldId id="344" r:id="rId33"/>
    <p:sldId id="345" r:id="rId34"/>
    <p:sldId id="339" r:id="rId35"/>
    <p:sldId id="312" r:id="rId36"/>
    <p:sldId id="310" r:id="rId37"/>
    <p:sldId id="330" r:id="rId38"/>
    <p:sldId id="311" r:id="rId39"/>
    <p:sldId id="340" r:id="rId40"/>
    <p:sldId id="341" r:id="rId41"/>
    <p:sldId id="305" r:id="rId42"/>
    <p:sldId id="302" r:id="rId43"/>
    <p:sldId id="304" r:id="rId44"/>
    <p:sldId id="303" r:id="rId45"/>
    <p:sldId id="306" r:id="rId46"/>
    <p:sldId id="307" r:id="rId47"/>
    <p:sldId id="342" r:id="rId48"/>
    <p:sldId id="309" r:id="rId49"/>
    <p:sldId id="308" r:id="rId50"/>
    <p:sldId id="325" r:id="rId51"/>
    <p:sldId id="326" r:id="rId52"/>
    <p:sldId id="327" r:id="rId53"/>
    <p:sldId id="332" r:id="rId54"/>
    <p:sldId id="313" r:id="rId55"/>
    <p:sldId id="314" r:id="rId56"/>
    <p:sldId id="315" r:id="rId57"/>
    <p:sldId id="316" r:id="rId58"/>
    <p:sldId id="333" r:id="rId59"/>
    <p:sldId id="322" r:id="rId60"/>
    <p:sldId id="334" r:id="rId61"/>
    <p:sldId id="335" r:id="rId62"/>
    <p:sldId id="286" r:id="rId63"/>
    <p:sldId id="271" r:id="rId64"/>
    <p:sldId id="287" r:id="rId65"/>
    <p:sldId id="288" r:id="rId66"/>
    <p:sldId id="328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/Relationships>
</file>

<file path=ppt/media/image1.jpg>
</file>

<file path=ppt/media/image10.png>
</file>

<file path=ppt/media/image11.jpeg>
</file>

<file path=ppt/media/image12.png>
</file>

<file path=ppt/media/image13.jpeg>
</file>

<file path=ppt/media/image2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6261EF-C5B1-494F-9BF3-F871747BA749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B7780-C79D-4760-B3F5-051C9C53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5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7C599-66F1-4E2A-80BF-E76E6E94E2B7}" type="datetime1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3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5F482-E67A-4B4B-A9D2-EBCED331B567}" type="datetime1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61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D6DB-7B4D-4892-9687-E59D7178A24D}" type="datetime1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65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DB6EF-4800-4CC4-8213-79A052974484}" type="datetime1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8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63DC-4E3F-4924-8A50-41A3B146FFEB}" type="datetime1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4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EF39D-62D7-4CA3-9A2F-FEE2975F1152}" type="datetime1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61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2D1E3-33ED-4A6C-8538-2F3F248019E2}" type="datetime1">
              <a:rPr lang="en-US" smtClean="0"/>
              <a:t>9/6/2016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DDC0F-2E2C-4CE1-B5C5-BE15AC9E020A}" type="datetime1">
              <a:rPr lang="en-US" smtClean="0"/>
              <a:t>9/6/2016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27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A71A8-5FDE-4234-B7EF-F51A0ACD9B73}" type="datetime1">
              <a:rPr lang="en-US" smtClean="0"/>
              <a:t>9/6/2016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83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B948-097D-465C-BEF6-98F05C5AD23F}" type="datetime1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91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F0204-6D87-4B44-810E-7F3A6DB35280}" type="datetime1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62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42FBE-EDCB-4987-AA10-70F78788F67E}" type="datetime1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74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Aperture/HDC2016" TargetMode="External"/><Relationship Id="rId2" Type="http://schemas.openxmlformats.org/officeDocument/2006/relationships/hyperlink" Target="mailto:bob.walker@codeaperture.io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Secure Your ASP.NET </a:t>
            </a:r>
            <a:r>
              <a:rPr lang="en-US" dirty="0" err="1"/>
              <a:t>WebApi</a:t>
            </a:r>
            <a:r>
              <a:rPr lang="en-US" dirty="0"/>
              <a:t> and MVC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dirty="0"/>
              <a:t>Bob Walker</a:t>
            </a:r>
          </a:p>
          <a:p>
            <a:r>
              <a:rPr lang="en-US" sz="1800" dirty="0"/>
              <a:t>Lead Application Developer - Farm Credit Services of America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53071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realistic security expectations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71812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394" y="1091403"/>
            <a:ext cx="10443211" cy="4351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393498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Exist to Serve…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563502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2354" y="176793"/>
            <a:ext cx="9887292" cy="617955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354895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But…we shouldn’t trust our users (even employees)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224017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 struggle between usability and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994247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Realistic Approach to Security…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177828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Of Security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876" r="587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Authentication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Authorization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Validation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Content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Action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Hashing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Reviews</a:t>
            </a:r>
          </a:p>
          <a:p>
            <a:pPr marL="285750" indent="-285750">
              <a:buFontTx/>
              <a:buChar char="-"/>
            </a:pPr>
            <a:r>
              <a:rPr lang="en-US" dirty="0"/>
              <a:t>White-Hat Hacking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Analysis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7760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thinking globally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319817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6132" y="1172692"/>
            <a:ext cx="5319735" cy="5183658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79197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4266"/>
            <a:ext cx="6172200" cy="4119943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Developer since 2004</a:t>
            </a:r>
          </a:p>
          <a:p>
            <a:pPr marL="285750" indent="-285750">
              <a:buFontTx/>
              <a:buChar char="-"/>
            </a:pPr>
            <a:r>
              <a:rPr lang="en-US" dirty="0"/>
              <a:t>Lead Application Developer for Farm Credit Services of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Previously worked for </a:t>
            </a:r>
            <a:r>
              <a:rPr lang="en-US" dirty="0" err="1"/>
              <a:t>TelventDTN</a:t>
            </a:r>
            <a:r>
              <a:rPr lang="en-US" dirty="0"/>
              <a:t> (later Schneider Electric), West Corporation, and </a:t>
            </a:r>
            <a:r>
              <a:rPr lang="en-US" dirty="0" err="1"/>
              <a:t>Sandhills</a:t>
            </a:r>
            <a:r>
              <a:rPr lang="en-US" dirty="0"/>
              <a:t> Publishing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Married in 2015</a:t>
            </a:r>
          </a:p>
          <a:p>
            <a:pPr marL="285750" indent="-285750">
              <a:buFontTx/>
              <a:buChar char="-"/>
            </a:pPr>
            <a:r>
              <a:rPr lang="en-US" dirty="0"/>
              <a:t>Passions: Software Development, Cycling, Photography</a:t>
            </a:r>
          </a:p>
          <a:p>
            <a:pPr marL="285750" indent="-285750">
              <a:buFontTx/>
              <a:buChar char="-"/>
            </a:pPr>
            <a:r>
              <a:rPr lang="en-US" dirty="0"/>
              <a:t>Founder: CodeAperture.io</a:t>
            </a:r>
          </a:p>
          <a:p>
            <a:pPr marL="285750" indent="-285750">
              <a:buFontTx/>
              <a:buChar char="-"/>
            </a:pPr>
            <a:r>
              <a:rPr lang="en-US" dirty="0"/>
              <a:t>Twitter: @</a:t>
            </a:r>
            <a:r>
              <a:rPr lang="en-US" dirty="0" err="1"/>
              <a:t>CodeApertureIO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200970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018" y="1825625"/>
            <a:ext cx="7571963" cy="4351338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286338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Level Security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will forget (we’re human!)</a:t>
            </a:r>
          </a:p>
          <a:p>
            <a:r>
              <a:rPr lang="en-US" dirty="0"/>
              <a:t>Inconsistency</a:t>
            </a:r>
          </a:p>
          <a:p>
            <a:r>
              <a:rPr lang="en-US" dirty="0"/>
              <a:t>More code to maintain</a:t>
            </a:r>
          </a:p>
          <a:p>
            <a:r>
              <a:rPr lang="en-US" dirty="0"/>
              <a:t>Duplicated code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496039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Mathematics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25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100 Attributes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50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200 Attributes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44697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735389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Web.config</a:t>
            </a:r>
            <a:r>
              <a:rPr lang="en-US" dirty="0"/>
              <a:t> / </a:t>
            </a:r>
            <a:r>
              <a:rPr lang="en-US" dirty="0" err="1"/>
              <a:t>App.config</a:t>
            </a:r>
            <a:endParaRPr lang="en-US" dirty="0"/>
          </a:p>
          <a:p>
            <a:r>
              <a:rPr lang="en-US" dirty="0" err="1"/>
              <a:t>Global.asax</a:t>
            </a:r>
            <a:endParaRPr lang="en-US" dirty="0"/>
          </a:p>
          <a:p>
            <a:r>
              <a:rPr lang="en-US" dirty="0"/>
              <a:t>Exception Filters</a:t>
            </a:r>
          </a:p>
          <a:p>
            <a:r>
              <a:rPr lang="en-US" dirty="0"/>
              <a:t>Action Filters</a:t>
            </a:r>
          </a:p>
          <a:p>
            <a:r>
              <a:rPr lang="en-US" dirty="0" err="1"/>
              <a:t>DbContext</a:t>
            </a:r>
            <a:r>
              <a:rPr lang="en-US" dirty="0"/>
              <a:t> (if using Entity Framework)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561374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Mitigation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236144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(XSS)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is injected into a system</a:t>
            </a:r>
          </a:p>
          <a:p>
            <a:pPr lvl="1"/>
            <a:r>
              <a:rPr lang="en-US" dirty="0"/>
              <a:t>Persistent</a:t>
            </a:r>
          </a:p>
          <a:p>
            <a:pPr lvl="1"/>
            <a:r>
              <a:rPr lang="en-US" dirty="0"/>
              <a:t>Non-Persistent (reflective)</a:t>
            </a:r>
          </a:p>
          <a:p>
            <a:r>
              <a:rPr lang="en-US" dirty="0"/>
              <a:t>Downloads malicious payload</a:t>
            </a:r>
          </a:p>
          <a:p>
            <a:pPr lvl="1"/>
            <a:r>
              <a:rPr lang="en-US" dirty="0"/>
              <a:t>Sends cookie information (session hijacking)</a:t>
            </a:r>
          </a:p>
          <a:p>
            <a:pPr lvl="1"/>
            <a:r>
              <a:rPr lang="en-US" dirty="0"/>
              <a:t>Keystroke logger</a:t>
            </a:r>
          </a:p>
          <a:p>
            <a:pPr lvl="1"/>
            <a:r>
              <a:rPr lang="en-US" dirty="0"/>
              <a:t>Viruses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6946765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458905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Response Headers</a:t>
            </a:r>
          </a:p>
          <a:p>
            <a:r>
              <a:rPr lang="en-US" dirty="0"/>
              <a:t>Whitelist of acceptable sources / Blacklist of unacceptable sources</a:t>
            </a:r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CSS</a:t>
            </a:r>
          </a:p>
          <a:p>
            <a:pPr lvl="1"/>
            <a:r>
              <a:rPr lang="en-US" dirty="0" err="1"/>
              <a:t>Websocket</a:t>
            </a:r>
            <a:endParaRPr lang="en-US" dirty="0"/>
          </a:p>
          <a:p>
            <a:r>
              <a:rPr lang="en-US" dirty="0"/>
              <a:t>Disables inline CSS, </a:t>
            </a:r>
            <a:r>
              <a:rPr lang="en-US" dirty="0" err="1"/>
              <a:t>eval</a:t>
            </a:r>
            <a:r>
              <a:rPr lang="en-US" dirty="0"/>
              <a:t> function, </a:t>
            </a:r>
            <a:r>
              <a:rPr lang="en-US" dirty="0" err="1"/>
              <a:t>setTimeout</a:t>
            </a:r>
            <a:r>
              <a:rPr lang="en-US" dirty="0"/>
              <a:t>, </a:t>
            </a:r>
            <a:r>
              <a:rPr lang="en-US" dirty="0" err="1"/>
              <a:t>setInterval</a:t>
            </a:r>
            <a:r>
              <a:rPr lang="en-US" dirty="0"/>
              <a:t>, DOM event handlers 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4637799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Rules Of Thumb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Blacklist everything</a:t>
            </a:r>
          </a:p>
          <a:p>
            <a:r>
              <a:rPr lang="en-US" dirty="0"/>
              <a:t>Whitelist only accepted sources</a:t>
            </a:r>
          </a:p>
          <a:p>
            <a:r>
              <a:rPr lang="en-US" dirty="0"/>
              <a:t>Test, test, test</a:t>
            </a:r>
          </a:p>
          <a:p>
            <a:r>
              <a:rPr lang="en-US" dirty="0"/>
              <a:t>Don’t blindly add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9992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For Presentation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Understanding of Security Threats</a:t>
            </a:r>
          </a:p>
          <a:p>
            <a:r>
              <a:rPr lang="en-US" dirty="0"/>
              <a:t>Tips and Tricks you can apply Monday morning</a:t>
            </a:r>
          </a:p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402707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333201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6674312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Library Provided by Microsoft </a:t>
            </a:r>
          </a:p>
          <a:p>
            <a:r>
              <a:rPr lang="en-US" dirty="0"/>
              <a:t>Override Default Encoder</a:t>
            </a:r>
          </a:p>
          <a:p>
            <a:r>
              <a:rPr lang="en-US" dirty="0"/>
              <a:t>Configured at </a:t>
            </a:r>
            <a:r>
              <a:rPr lang="en-US" dirty="0" err="1"/>
              <a:t>Web.Config</a:t>
            </a:r>
            <a:endParaRPr lang="en-US" dirty="0"/>
          </a:p>
          <a:p>
            <a:r>
              <a:rPr lang="en-US" dirty="0"/>
              <a:t>All Characters not found in the safe list are encoded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5640536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 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8830135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XSS Leads to Session Hijacking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5636595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Hijacking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Attacker using XSS is able to hijack session cookies</a:t>
            </a:r>
          </a:p>
          <a:p>
            <a:r>
              <a:rPr lang="en-US" dirty="0"/>
              <a:t>Attackers go after credentials for</a:t>
            </a:r>
          </a:p>
          <a:p>
            <a:pPr lvl="1"/>
            <a:r>
              <a:rPr lang="en-US" dirty="0"/>
              <a:t>E-Commerce Sites (Amazon, </a:t>
            </a:r>
            <a:r>
              <a:rPr lang="en-US" dirty="0" err="1"/>
              <a:t>NewEgg</a:t>
            </a:r>
            <a:r>
              <a:rPr lang="en-US" dirty="0"/>
              <a:t>, etc.)</a:t>
            </a:r>
          </a:p>
          <a:p>
            <a:pPr lvl="1"/>
            <a:r>
              <a:rPr lang="en-US" dirty="0"/>
              <a:t>Banking</a:t>
            </a:r>
          </a:p>
          <a:p>
            <a:pPr lvl="1"/>
            <a:r>
              <a:rPr lang="en-US" dirty="0"/>
              <a:t>Email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83605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0544007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HttpOnlyCookies</a:t>
            </a:r>
            <a:r>
              <a:rPr lang="en-US" dirty="0"/>
              <a:t> - Any cookie sent from the server cannot be accessed via JavaScript</a:t>
            </a:r>
          </a:p>
          <a:p>
            <a:r>
              <a:rPr lang="en-US" dirty="0" err="1"/>
              <a:t>RequireSSL</a:t>
            </a:r>
            <a:r>
              <a:rPr lang="en-US" dirty="0"/>
              <a:t> – Cookies are only sent when accessing SSL side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135565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9126800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850540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Services of America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Association in Farm Credit System which started in 1916</a:t>
            </a:r>
          </a:p>
          <a:p>
            <a:pPr marL="285750" indent="-285750">
              <a:buFontTx/>
              <a:buChar char="-"/>
            </a:pPr>
            <a:r>
              <a:rPr lang="en-US" dirty="0"/>
              <a:t>Lending institution providing credit to 1/3 of rural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Types of loans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Budget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Line of Credit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Real Estate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Country Home Loan</a:t>
            </a:r>
          </a:p>
          <a:p>
            <a:pPr marL="285750" indent="-285750">
              <a:buFontTx/>
              <a:buChar char="-"/>
            </a:pPr>
            <a:r>
              <a:rPr lang="en-US" dirty="0"/>
              <a:t>My Team is responsible for one of the loan origination systems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21" name="Content Placeholder 2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289536"/>
            <a:ext cx="6172200" cy="2269403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44611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Attacker Maps an application’s database using a tool like </a:t>
            </a:r>
            <a:r>
              <a:rPr lang="en-US" dirty="0" err="1"/>
              <a:t>SQLMap</a:t>
            </a:r>
            <a:endParaRPr lang="en-US" dirty="0"/>
          </a:p>
          <a:p>
            <a:r>
              <a:rPr lang="en-US" dirty="0"/>
              <a:t>Selects Sensitive Information (SS#, DOB, etc.)</a:t>
            </a:r>
          </a:p>
          <a:p>
            <a:r>
              <a:rPr lang="en-US" dirty="0"/>
              <a:t>Injects XSS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3967809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information to debug problems is used by attackers</a:t>
            </a:r>
          </a:p>
          <a:p>
            <a:r>
              <a:rPr lang="en-US" dirty="0"/>
              <a:t>SQL Exception</a:t>
            </a:r>
          </a:p>
          <a:p>
            <a:pPr lvl="1"/>
            <a:r>
              <a:rPr lang="en-US" dirty="0"/>
              <a:t>Query Ran</a:t>
            </a:r>
          </a:p>
          <a:p>
            <a:pPr lvl="1"/>
            <a:r>
              <a:rPr lang="en-US" dirty="0"/>
              <a:t>Column Name</a:t>
            </a:r>
          </a:p>
          <a:p>
            <a:pPr lvl="1"/>
            <a:r>
              <a:rPr lang="en-US" dirty="0"/>
              <a:t>Table Names</a:t>
            </a:r>
          </a:p>
          <a:p>
            <a:r>
              <a:rPr lang="en-US" dirty="0"/>
              <a:t>Exception on REST calls</a:t>
            </a:r>
          </a:p>
          <a:p>
            <a:pPr lvl="1"/>
            <a:r>
              <a:rPr lang="en-US" dirty="0"/>
              <a:t>End Point Hit</a:t>
            </a:r>
          </a:p>
          <a:p>
            <a:pPr lvl="1"/>
            <a:r>
              <a:rPr lang="en-US" dirty="0"/>
              <a:t>Parameters</a:t>
            </a:r>
          </a:p>
          <a:p>
            <a:pPr lvl="1"/>
            <a:r>
              <a:rPr lang="en-US" dirty="0"/>
              <a:t>Headers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9950192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8653673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Handles all errors thrown</a:t>
            </a:r>
          </a:p>
          <a:p>
            <a:r>
              <a:rPr lang="en-US" dirty="0"/>
              <a:t>Logs Error Details for development team</a:t>
            </a:r>
          </a:p>
          <a:p>
            <a:r>
              <a:rPr lang="en-US" dirty="0"/>
              <a:t>Only Exposes Minimum Information to user</a:t>
            </a:r>
          </a:p>
          <a:p>
            <a:r>
              <a:rPr lang="en-US" dirty="0"/>
              <a:t>Configured global in the </a:t>
            </a:r>
            <a:r>
              <a:rPr lang="en-US" dirty="0" err="1"/>
              <a:t>Global.asax</a:t>
            </a:r>
            <a:r>
              <a:rPr lang="en-US" dirty="0"/>
              <a:t> file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7851498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3902084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3101424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 Business Logic to enforce security</a:t>
            </a:r>
          </a:p>
          <a:p>
            <a:r>
              <a:rPr lang="en-US" dirty="0"/>
              <a:t>Can run before or after request is complete</a:t>
            </a:r>
          </a:p>
          <a:p>
            <a:r>
              <a:rPr lang="en-US" dirty="0"/>
              <a:t>All Action Filters must run before controller method is run</a:t>
            </a:r>
          </a:p>
          <a:p>
            <a:r>
              <a:rPr lang="en-US" dirty="0"/>
              <a:t>Able to access dependency injector</a:t>
            </a:r>
          </a:p>
          <a:p>
            <a:r>
              <a:rPr lang="en-US" dirty="0"/>
              <a:t>Configured globally through </a:t>
            </a:r>
            <a:r>
              <a:rPr lang="en-US" dirty="0" err="1"/>
              <a:t>Global.asax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893290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Prevent 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Encode Data Coming In</a:t>
            </a:r>
          </a:p>
          <a:p>
            <a:pPr lvl="1"/>
            <a:r>
              <a:rPr lang="en-US" dirty="0"/>
              <a:t>Transform ‘ into ‘’</a:t>
            </a:r>
          </a:p>
          <a:p>
            <a:pPr lvl="1"/>
            <a:r>
              <a:rPr lang="en-US" dirty="0"/>
              <a:t>Ensure Type Safety</a:t>
            </a:r>
          </a:p>
          <a:p>
            <a:pPr lvl="1"/>
            <a:r>
              <a:rPr lang="en-US" dirty="0"/>
              <a:t>Encode HTML</a:t>
            </a:r>
          </a:p>
          <a:p>
            <a:r>
              <a:rPr lang="en-US" dirty="0"/>
              <a:t>Encode Data Going Out</a:t>
            </a:r>
          </a:p>
          <a:p>
            <a:pPr lvl="1"/>
            <a:r>
              <a:rPr lang="en-US" dirty="0"/>
              <a:t>Encode HTML / JavaScript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1985440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943080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Loan Application Action Filter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Loan Cannot Be Edited When</a:t>
            </a:r>
          </a:p>
          <a:p>
            <a:pPr lvl="1"/>
            <a:r>
              <a:rPr lang="en-US" dirty="0"/>
              <a:t>It is in “completed” state</a:t>
            </a:r>
          </a:p>
          <a:p>
            <a:pPr lvl="1"/>
            <a:r>
              <a:rPr lang="en-US" dirty="0"/>
              <a:t>Opened by another user</a:t>
            </a:r>
          </a:p>
          <a:p>
            <a:pPr lvl="1"/>
            <a:r>
              <a:rPr lang="en-US" dirty="0"/>
              <a:t>User is viewing in read-only mode</a:t>
            </a:r>
          </a:p>
          <a:p>
            <a:r>
              <a:rPr lang="en-US" dirty="0"/>
              <a:t>Throw Exception when user attempts to edit</a:t>
            </a:r>
          </a:p>
          <a:p>
            <a:r>
              <a:rPr lang="en-US" dirty="0"/>
              <a:t>Be sure to log exception (for auditing!)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64284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is a Target for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625502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 Your Database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1279545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store username/password in </a:t>
            </a:r>
            <a:r>
              <a:rPr lang="en-US" dirty="0" err="1"/>
              <a:t>web.config</a:t>
            </a:r>
            <a:endParaRPr lang="en-US" dirty="0"/>
          </a:p>
          <a:p>
            <a:r>
              <a:rPr lang="en-US" dirty="0"/>
              <a:t>Don’t grant rights to built in roles for application service account</a:t>
            </a:r>
          </a:p>
          <a:p>
            <a:r>
              <a:rPr lang="en-US" dirty="0"/>
              <a:t>Grant permissions at schema level</a:t>
            </a:r>
          </a:p>
          <a:p>
            <a:pPr lvl="1"/>
            <a:r>
              <a:rPr lang="en-US" dirty="0"/>
              <a:t>Grant select to </a:t>
            </a:r>
            <a:r>
              <a:rPr lang="en-US" dirty="0" err="1"/>
              <a:t>dbo</a:t>
            </a:r>
            <a:endParaRPr lang="en-US" dirty="0"/>
          </a:p>
          <a:p>
            <a:pPr lvl="1"/>
            <a:r>
              <a:rPr lang="en-US" dirty="0"/>
              <a:t>Grant CRUD to custom schema</a:t>
            </a:r>
          </a:p>
          <a:p>
            <a:r>
              <a:rPr lang="en-US" dirty="0"/>
              <a:t>Use different service accounts per application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045531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context to inherit from </a:t>
            </a:r>
            <a:r>
              <a:rPr lang="en-US" dirty="0" err="1"/>
              <a:t>dbcontext</a:t>
            </a:r>
            <a:endParaRPr lang="en-US" dirty="0"/>
          </a:p>
          <a:p>
            <a:r>
              <a:rPr lang="en-US" dirty="0"/>
              <a:t>Inject custom rules on save changes method</a:t>
            </a:r>
          </a:p>
          <a:p>
            <a:r>
              <a:rPr lang="en-US" dirty="0"/>
              <a:t>Encode Data Going in to prevent XSS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6702924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095"/>
            <a:ext cx="10765781" cy="6789905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552452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461097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Exploits are often times nothing more than a missing test case</a:t>
            </a:r>
          </a:p>
          <a:p>
            <a:r>
              <a:rPr lang="en-US" dirty="0"/>
              <a:t>Unit Tests</a:t>
            </a:r>
          </a:p>
          <a:p>
            <a:r>
              <a:rPr lang="en-US" dirty="0"/>
              <a:t>Service Tests</a:t>
            </a:r>
          </a:p>
          <a:p>
            <a:r>
              <a:rPr lang="en-US" dirty="0"/>
              <a:t>UI Tests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5091229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White-Hat Hacking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other developers try to hack your site</a:t>
            </a:r>
          </a:p>
          <a:p>
            <a:r>
              <a:rPr lang="en-US" dirty="0"/>
              <a:t>Be as evil as you can be</a:t>
            </a:r>
          </a:p>
          <a:p>
            <a:r>
              <a:rPr lang="en-US" dirty="0"/>
              <a:t>Get permission first!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673281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for possible security flaws</a:t>
            </a:r>
          </a:p>
          <a:p>
            <a:pPr lvl="1"/>
            <a:r>
              <a:rPr lang="en-US" dirty="0"/>
              <a:t>SQL Injection (dynamic SQL)</a:t>
            </a:r>
          </a:p>
          <a:p>
            <a:pPr lvl="1"/>
            <a:r>
              <a:rPr lang="en-US" dirty="0"/>
              <a:t>XSS (reflective and persistent)</a:t>
            </a:r>
          </a:p>
          <a:p>
            <a:pPr lvl="1"/>
            <a:r>
              <a:rPr lang="en-US" dirty="0"/>
              <a:t>Security disabled to support business needs</a:t>
            </a:r>
          </a:p>
          <a:p>
            <a:pPr lvl="1"/>
            <a:r>
              <a:rPr lang="en-US" dirty="0"/>
              <a:t>Object Level Security (try/catch blocks, attributes, etc.)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6379902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Intrusion Detection Plan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646688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Parts of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Intrusion detection</a:t>
            </a:r>
          </a:p>
          <a:p>
            <a:pPr lvl="1"/>
            <a:r>
              <a:rPr lang="en-US" dirty="0"/>
              <a:t>Automated</a:t>
            </a:r>
          </a:p>
          <a:p>
            <a:pPr lvl="1"/>
            <a:r>
              <a:rPr lang="en-US" dirty="0"/>
              <a:t>Manual</a:t>
            </a:r>
          </a:p>
          <a:p>
            <a:pPr lvl="1"/>
            <a:r>
              <a:rPr lang="en-US" dirty="0"/>
              <a:t>Logging</a:t>
            </a:r>
          </a:p>
          <a:p>
            <a:r>
              <a:rPr lang="en-US" dirty="0"/>
              <a:t>Response</a:t>
            </a:r>
          </a:p>
          <a:p>
            <a:r>
              <a:rPr lang="en-US" dirty="0"/>
              <a:t>Data Cleanup</a:t>
            </a:r>
          </a:p>
          <a:p>
            <a:r>
              <a:rPr lang="en-US" dirty="0"/>
              <a:t>Customer Notification </a:t>
            </a:r>
          </a:p>
          <a:p>
            <a:r>
              <a:rPr lang="en-US" dirty="0"/>
              <a:t>Post </a:t>
            </a:r>
            <a:r>
              <a:rPr lang="en-US" dirty="0" err="1"/>
              <a:t>Moterm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205151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Money</a:t>
            </a:r>
          </a:p>
        </p:txBody>
      </p:sp>
      <p:pic>
        <p:nvPicPr>
          <p:cNvPr id="1028" name="Picture 4" descr="Image result for cash money breaking bad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972" y="2149634"/>
            <a:ext cx="5020056" cy="3703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2694103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Start Plan After Your Compromised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1767086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Image result for indiana jones making this up as i g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803" y="156525"/>
            <a:ext cx="6199825" cy="619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8223377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doom and gloom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65297760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6743" y="252464"/>
            <a:ext cx="8138513" cy="6103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444574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www.azquotes.com/picture-quotes/quote-realistic-expectations-for-life-are-that-we-are-going-to-be-better-today-than-we-were-jim-harbaugh-128-29-69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96" y="729718"/>
            <a:ext cx="11575395" cy="5447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1488957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6666792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@</a:t>
            </a:r>
            <a:r>
              <a:rPr lang="en-US" dirty="0" err="1"/>
              <a:t>CodeApertureIO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bob.walker@codeaperture.io</a:t>
            </a:r>
            <a:endParaRPr lang="en-US" dirty="0"/>
          </a:p>
          <a:p>
            <a:r>
              <a:rPr lang="en-US" dirty="0"/>
              <a:t>Download: </a:t>
            </a:r>
            <a:r>
              <a:rPr lang="en-US" dirty="0">
                <a:hlinkClick r:id="rId3"/>
              </a:rPr>
              <a:t>https://github.com/CodeAperture/HDC2016</a:t>
            </a:r>
            <a:r>
              <a:rPr lang="en-US" dirty="0"/>
              <a:t>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629063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Information</a:t>
            </a:r>
          </a:p>
        </p:txBody>
      </p:sp>
      <p:pic>
        <p:nvPicPr>
          <p:cNvPr id="2050" name="Picture 2" descr="Image result for customer informa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75" y="2277269"/>
            <a:ext cx="581025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43445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is Paramount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931364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100% Security is Impossible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140841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16338</TotalTime>
  <Words>1231</Words>
  <Application>Microsoft Office PowerPoint</Application>
  <PresentationFormat>Widescreen</PresentationFormat>
  <Paragraphs>266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0" baseType="lpstr">
      <vt:lpstr>Arial</vt:lpstr>
      <vt:lpstr>Calibri</vt:lpstr>
      <vt:lpstr>Calibri Light</vt:lpstr>
      <vt:lpstr>Office Theme</vt:lpstr>
      <vt:lpstr>Secure Your ASP.NET WebApi and MVC Applications</vt:lpstr>
      <vt:lpstr>About</vt:lpstr>
      <vt:lpstr>Goal For Presentation</vt:lpstr>
      <vt:lpstr>Farm Credit Services of America</vt:lpstr>
      <vt:lpstr>Farm Credit is a Target for</vt:lpstr>
      <vt:lpstr>Cash Money</vt:lpstr>
      <vt:lpstr>Customer Information</vt:lpstr>
      <vt:lpstr>Security is Paramount</vt:lpstr>
      <vt:lpstr>100% Security is Impossible</vt:lpstr>
      <vt:lpstr>Have realistic security expectations</vt:lpstr>
      <vt:lpstr>PowerPoint Presentation</vt:lpstr>
      <vt:lpstr>We Exist to Serve…</vt:lpstr>
      <vt:lpstr>PowerPoint Presentation</vt:lpstr>
      <vt:lpstr>But…we shouldn’t trust our users (even employees)</vt:lpstr>
      <vt:lpstr>There is a struggle between usability and security</vt:lpstr>
      <vt:lpstr>A Realistic Approach to Security…</vt:lpstr>
      <vt:lpstr>Layers Of Security</vt:lpstr>
      <vt:lpstr>Start thinking globally</vt:lpstr>
      <vt:lpstr>PowerPoint Presentation</vt:lpstr>
      <vt:lpstr>PowerPoint Presentation</vt:lpstr>
      <vt:lpstr>Object Level Security Problems</vt:lpstr>
      <vt:lpstr>It’s Mathematics</vt:lpstr>
      <vt:lpstr>Application Level Security</vt:lpstr>
      <vt:lpstr>Application Level Security Settings</vt:lpstr>
      <vt:lpstr>Cross-Site Scripting Mitigation</vt:lpstr>
      <vt:lpstr>Cross-Site Scripting (XSS)</vt:lpstr>
      <vt:lpstr>Content Security Policy</vt:lpstr>
      <vt:lpstr>Content Security Policy</vt:lpstr>
      <vt:lpstr>Content Security Policy Rules Of Thumb</vt:lpstr>
      <vt:lpstr>Content Security Policy Demo</vt:lpstr>
      <vt:lpstr>AntiXSS Encoder</vt:lpstr>
      <vt:lpstr>AntiXSS Encoder</vt:lpstr>
      <vt:lpstr>AntiXSS Encoder Demo</vt:lpstr>
      <vt:lpstr>XSS Leads to Session Hijacking</vt:lpstr>
      <vt:lpstr>Session Hijacking</vt:lpstr>
      <vt:lpstr>Cookie Policies</vt:lpstr>
      <vt:lpstr>Cookie Policy</vt:lpstr>
      <vt:lpstr>Cookie Policy Demo</vt:lpstr>
      <vt:lpstr>SQL Injection</vt:lpstr>
      <vt:lpstr>SQL Injection</vt:lpstr>
      <vt:lpstr>Exception Information</vt:lpstr>
      <vt:lpstr>Exception Filter</vt:lpstr>
      <vt:lpstr>Exception Filter</vt:lpstr>
      <vt:lpstr>Exception Filter Demo</vt:lpstr>
      <vt:lpstr>Action Filters</vt:lpstr>
      <vt:lpstr>Action Filters</vt:lpstr>
      <vt:lpstr>Help Prevent SQL Injection</vt:lpstr>
      <vt:lpstr>Action Filter Demo</vt:lpstr>
      <vt:lpstr>Loan Application Action Filter</vt:lpstr>
      <vt:lpstr>Protect Your Database</vt:lpstr>
      <vt:lpstr>Configuration</vt:lpstr>
      <vt:lpstr>Entity Framework</vt:lpstr>
      <vt:lpstr>PowerPoint Presentation</vt:lpstr>
      <vt:lpstr>SDLC Improvements</vt:lpstr>
      <vt:lpstr>Automated Testing</vt:lpstr>
      <vt:lpstr>White-Hat Hacking</vt:lpstr>
      <vt:lpstr>Code Reviews</vt:lpstr>
      <vt:lpstr>Create Intrusion Detection Plan</vt:lpstr>
      <vt:lpstr>Example Parts of Plan</vt:lpstr>
      <vt:lpstr>Don’t Start Plan After Your Compromised</vt:lpstr>
      <vt:lpstr>PowerPoint Presentation</vt:lpstr>
      <vt:lpstr>Not all doom and gloom</vt:lpstr>
      <vt:lpstr>PowerPoint Presentation</vt:lpstr>
      <vt:lpstr>PowerPoint Presentation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Your ASP.NET WebApi and MVC Applications</dc:title>
  <dc:creator>Bob Walker</dc:creator>
  <cp:lastModifiedBy>Bob Walker</cp:lastModifiedBy>
  <cp:revision>48</cp:revision>
  <dcterms:created xsi:type="dcterms:W3CDTF">2016-07-16T20:09:53Z</dcterms:created>
  <dcterms:modified xsi:type="dcterms:W3CDTF">2016-09-06T23:23:25Z</dcterms:modified>
</cp:coreProperties>
</file>

<file path=docProps/thumbnail.jpeg>
</file>